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9" name="Shape 17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5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5" cy="4648203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Body Level One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5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Agenda Topics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Body Level One…"/>
          <p:cNvSpPr txBox="1"/>
          <p:nvPr>
            <p:ph type="body" sz="quarter" idx="1" hasCustomPrompt="1"/>
          </p:nvPr>
        </p:nvSpPr>
        <p:spPr>
          <a:xfrm>
            <a:off x="2430023" y="10675453"/>
            <a:ext cx="20200055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6" name="Body Level One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2"/>
          </a:xfrm>
          <a:prstGeom prst="rect">
            <a:avLst/>
          </a:prstGeom>
        </p:spPr>
        <p:txBody>
          <a:bodyPr numCol="1" spcCol="38100"/>
          <a:lstStyle>
            <a:lvl1pPr marL="300875" indent="-131851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“Notable Quote”</a:t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45" name="Bowl with salmon cakes, salad and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5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111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2pPr>
            <a:lvl3pPr marL="1746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3pPr>
            <a:lvl4pPr marL="2381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4pPr>
            <a:lvl5pPr marL="3016250" indent="-476250" defTabSz="825500">
              <a:lnSpc>
                <a:spcPct val="100000"/>
              </a:lnSpc>
              <a:spcBef>
                <a:spcPts val="0"/>
              </a:spcBef>
              <a:buSzPct val="125000"/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70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5" cy="4648204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71" name="Body Level One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17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Body Level One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" name="Body Level One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5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2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62" name="Bowl of pappardelle pasta with parsley butter, roasted hazelnuts and shaved parmesan cheese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2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2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2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2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1.tif"/><Relationship Id="rId4" Type="http://schemas.openxmlformats.org/officeDocument/2006/relationships/image" Target="../media/image14.png"/><Relationship Id="rId5" Type="http://schemas.openxmlformats.org/officeDocument/2006/relationships/image" Target="../media/image2.tif"/><Relationship Id="rId6" Type="http://schemas.openxmlformats.org/officeDocument/2006/relationships/image" Target="../media/image3.tif"/><Relationship Id="rId7" Type="http://schemas.openxmlformats.org/officeDocument/2006/relationships/image" Target="../media/image4.tif"/><Relationship Id="rId8" Type="http://schemas.openxmlformats.org/officeDocument/2006/relationships/image" Target="../media/image5.tif"/><Relationship Id="rId9" Type="http://schemas.openxmlformats.org/officeDocument/2006/relationships/image" Target="../media/image6.tif"/><Relationship Id="rId10" Type="http://schemas.openxmlformats.org/officeDocument/2006/relationships/image" Target="../media/image7.tif"/><Relationship Id="rId11" Type="http://schemas.openxmlformats.org/officeDocument/2006/relationships/image" Target="../media/image8.tif"/><Relationship Id="rId12" Type="http://schemas.openxmlformats.org/officeDocument/2006/relationships/image" Target="../media/image9.tif"/><Relationship Id="rId13" Type="http://schemas.openxmlformats.org/officeDocument/2006/relationships/image" Target="../media/image10.tif"/><Relationship Id="rId14" Type="http://schemas.openxmlformats.org/officeDocument/2006/relationships/image" Target="../media/image11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png"/><Relationship Id="rId3" Type="http://schemas.openxmlformats.org/officeDocument/2006/relationships/slide" Target="slide14.xml"/><Relationship Id="rId4" Type="http://schemas.openxmlformats.org/officeDocument/2006/relationships/slide" Target="slide16.xml"/><Relationship Id="rId5" Type="http://schemas.openxmlformats.org/officeDocument/2006/relationships/slide" Target="slide15.xml"/><Relationship Id="rId6" Type="http://schemas.openxmlformats.org/officeDocument/2006/relationships/slide" Target="slide17.xml"/><Relationship Id="rId7" Type="http://schemas.openxmlformats.org/officeDocument/2006/relationships/slide" Target="slide18.xml"/><Relationship Id="rId8" Type="http://schemas.openxmlformats.org/officeDocument/2006/relationships/slide" Target="slide19.xml"/><Relationship Id="rId9" Type="http://schemas.openxmlformats.org/officeDocument/2006/relationships/slide" Target="slide20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png"/><Relationship Id="rId3" Type="http://schemas.openxmlformats.org/officeDocument/2006/relationships/slide" Target="slide19.xml"/><Relationship Id="rId4" Type="http://schemas.openxmlformats.org/officeDocument/2006/relationships/slide" Target="slide20.xml"/><Relationship Id="rId5" Type="http://schemas.openxmlformats.org/officeDocument/2006/relationships/slide" Target="slide21.xml"/><Relationship Id="rId6" Type="http://schemas.openxmlformats.org/officeDocument/2006/relationships/slide" Target="slide22.xml"/><Relationship Id="rId7" Type="http://schemas.openxmlformats.org/officeDocument/2006/relationships/slide" Target="slide23.xml"/><Relationship Id="rId8" Type="http://schemas.openxmlformats.org/officeDocument/2006/relationships/slide" Target="slide24.xml"/><Relationship Id="rId9" Type="http://schemas.openxmlformats.org/officeDocument/2006/relationships/slide" Target="slide2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14.png"/><Relationship Id="rId4" Type="http://schemas.openxmlformats.org/officeDocument/2006/relationships/slide" Target="slide11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2.tif"/><Relationship Id="rId4" Type="http://schemas.openxmlformats.org/officeDocument/2006/relationships/slide" Target="slide11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3.tif"/><Relationship Id="rId4" Type="http://schemas.openxmlformats.org/officeDocument/2006/relationships/slide" Target="slide11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4.tif"/><Relationship Id="rId4" Type="http://schemas.openxmlformats.org/officeDocument/2006/relationships/slide" Target="slide11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5.tif"/><Relationship Id="rId4" Type="http://schemas.openxmlformats.org/officeDocument/2006/relationships/slide" Target="slide11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1.tif"/><Relationship Id="rId4" Type="http://schemas.openxmlformats.org/officeDocument/2006/relationships/slide" Target="slide12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6.tif"/><Relationship Id="rId4" Type="http://schemas.openxmlformats.org/officeDocument/2006/relationships/slide" Target="slide12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7.tif"/><Relationship Id="rId4" Type="http://schemas.openxmlformats.org/officeDocument/2006/relationships/slide" Target="slide12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8.tif"/><Relationship Id="rId4" Type="http://schemas.openxmlformats.org/officeDocument/2006/relationships/slide" Target="slide12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9.tif"/><Relationship Id="rId4" Type="http://schemas.openxmlformats.org/officeDocument/2006/relationships/slide" Target="slide12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10.tif"/><Relationship Id="rId4" Type="http://schemas.openxmlformats.org/officeDocument/2006/relationships/slide" Target="slide12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image" Target="../media/image11.tif"/><Relationship Id="rId4" Type="http://schemas.openxmlformats.org/officeDocument/2006/relationships/slide" Target="slide1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3" Type="http://schemas.openxmlformats.org/officeDocument/2006/relationships/video" Target="https://www.youtube.com/embed/ui3k1wT2yeM?feature=oembed" TargetMode="External"/><Relationship Id="rId4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3" Type="http://schemas.openxmlformats.org/officeDocument/2006/relationships/image" Target="../media/image13.png"/><Relationship Id="rId4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TIE-Logo-small.png" descr="TIE-Logo-smal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17355" y="10896420"/>
            <a:ext cx="2949291" cy="2069129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Portraits in the style of David Hockney"/>
          <p:cNvSpPr txBox="1"/>
          <p:nvPr>
            <p:ph type="title"/>
          </p:nvPr>
        </p:nvSpPr>
        <p:spPr>
          <a:xfrm>
            <a:off x="2977305" y="4318568"/>
            <a:ext cx="18429390" cy="2404624"/>
          </a:xfrm>
          <a:prstGeom prst="rect">
            <a:avLst/>
          </a:prstGeom>
        </p:spPr>
        <p:txBody>
          <a:bodyPr/>
          <a:lstStyle>
            <a:lvl1pPr algn="ctr">
              <a:defRPr b="0" spc="-200" sz="7500">
                <a:solidFill>
                  <a:srgbClr val="884693"/>
                </a:solidFill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Understanding Verbatim Theatre: Lesson 1</a:t>
            </a:r>
          </a:p>
        </p:txBody>
      </p:sp>
      <p:sp>
        <p:nvSpPr>
          <p:cNvPr id="183" name="A Fine Art unit project for Third Level Art &amp; Design"/>
          <p:cNvSpPr txBox="1"/>
          <p:nvPr>
            <p:ph type="body" sz="quarter" idx="1"/>
          </p:nvPr>
        </p:nvSpPr>
        <p:spPr>
          <a:xfrm>
            <a:off x="5190032" y="6806310"/>
            <a:ext cx="14003936" cy="2591121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lnSpc>
                <a:spcPct val="150000"/>
              </a:lnSpc>
              <a:defRPr b="0" sz="4000">
                <a:solidFill>
                  <a:srgbClr val="884693"/>
                </a:solidFill>
                <a:latin typeface="Oxygen Regular"/>
                <a:ea typeface="Oxygen Regular"/>
                <a:cs typeface="Oxygen Regular"/>
                <a:sym typeface="Oxygen Regular"/>
              </a:defRPr>
            </a:lvl1pPr>
          </a:lstStyle>
          <a:p>
            <a:pPr/>
            <a:r>
              <a:t>Performing Arts Education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Education"/>
          <p:cNvSpPr txBox="1"/>
          <p:nvPr/>
        </p:nvSpPr>
        <p:spPr>
          <a:xfrm>
            <a:off x="1275743" y="267552"/>
            <a:ext cx="11865642" cy="98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Verbatim Theatre: Origins</a:t>
            </a:r>
          </a:p>
        </p:txBody>
      </p:sp>
      <p:pic>
        <p:nvPicPr>
          <p:cNvPr id="22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685000" y="4318000"/>
            <a:ext cx="4760120" cy="764064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3" name="Group"/>
          <p:cNvGrpSpPr/>
          <p:nvPr/>
        </p:nvGrpSpPr>
        <p:grpSpPr>
          <a:xfrm>
            <a:off x="-508002" y="2984500"/>
            <a:ext cx="25026453" cy="14180441"/>
            <a:chOff x="0" y="0"/>
            <a:chExt cx="25026452" cy="14180439"/>
          </a:xfrm>
        </p:grpSpPr>
        <p:sp>
          <p:nvSpPr>
            <p:cNvPr id="221" name="Verbatim theatre has developed over almost 100 years. The timeline on the following slide introduces you to key practitioners."/>
            <p:cNvSpPr txBox="1"/>
            <p:nvPr/>
          </p:nvSpPr>
          <p:spPr>
            <a:xfrm>
              <a:off x="1777999" y="0"/>
              <a:ext cx="21844007" cy="4165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defTabSz="825500">
                <a:lnSpc>
                  <a:spcPct val="120000"/>
                </a:lnSpc>
                <a:spcBef>
                  <a:spcPts val="0"/>
                </a:spcBef>
                <a:defRPr sz="4000">
                  <a:latin typeface="Oxygen Regular"/>
                  <a:ea typeface="Oxygen Regular"/>
                  <a:cs typeface="Oxygen Regular"/>
                  <a:sym typeface="Oxygen Regular"/>
                </a:defRPr>
              </a:pPr>
              <a:r>
                <a:t>Verbatim theatre has developed over almost 100 years. The timeline on the following slide introduces you to key practitioners.</a:t>
              </a:r>
            </a:p>
            <a:p>
              <a:pPr defTabSz="825500">
                <a:lnSpc>
                  <a:spcPct val="150000"/>
                </a:lnSpc>
                <a:spcBef>
                  <a:spcPts val="0"/>
                </a:spcBef>
                <a:defRPr sz="4000">
                  <a:latin typeface="Oxygen Regular"/>
                  <a:ea typeface="Oxygen Regular"/>
                  <a:cs typeface="Oxygen Regular"/>
                  <a:sym typeface="Oxygen Regular"/>
                </a:defRPr>
              </a:pPr>
            </a:p>
            <a:p>
              <a:pPr defTabSz="825500">
                <a:lnSpc>
                  <a:spcPct val="150000"/>
                </a:lnSpc>
                <a:spcBef>
                  <a:spcPts val="0"/>
                </a:spcBef>
                <a:defRPr sz="4000">
                  <a:latin typeface="Oxygen Regular"/>
                  <a:ea typeface="Oxygen Regular"/>
                  <a:cs typeface="Oxygen Regular"/>
                  <a:sym typeface="Oxygen Regular"/>
                </a:defRPr>
              </a:pPr>
            </a:p>
          </p:txBody>
        </p:sp>
        <p:pic>
          <p:nvPicPr>
            <p:cNvPr id="222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5773" t="3269" r="0" b="0"/>
            <a:stretch>
              <a:fillRect/>
            </a:stretch>
          </p:blipFill>
          <p:spPr>
            <a:xfrm>
              <a:off x="507999" y="1333498"/>
              <a:ext cx="4760220" cy="55360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3" name="Image" descr="Image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445000" y="1333498"/>
              <a:ext cx="4833449" cy="74316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4" name="Image" descr="Image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8382000" y="1333498"/>
              <a:ext cx="5149922" cy="69008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5" name="Image" descr="Image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319002" y="1333498"/>
              <a:ext cx="4833449" cy="74647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6" name="Image" descr="Image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6256002" y="1333498"/>
              <a:ext cx="5175671" cy="69008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7" name="Image" descr="Image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6019799"/>
              <a:ext cx="5175669" cy="51913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8" name="Image" descr="Image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4445000" y="6019799"/>
              <a:ext cx="4944333" cy="80084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" descr="Image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8382000" y="6019799"/>
              <a:ext cx="5213522" cy="80085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0" name="Image" descr="Image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12319002" y="6019799"/>
              <a:ext cx="5149920" cy="81606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1" name="Image" descr="Image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16256002" y="6019799"/>
              <a:ext cx="5072870" cy="70688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2" name="Image" descr="Image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20193004" y="6019799"/>
              <a:ext cx="4833449" cy="48334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Line"/>
          <p:cNvSpPr/>
          <p:nvPr/>
        </p:nvSpPr>
        <p:spPr>
          <a:xfrm>
            <a:off x="914356" y="6937050"/>
            <a:ext cx="22872717" cy="3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36" name="Line"/>
          <p:cNvSpPr/>
          <p:nvPr/>
        </p:nvSpPr>
        <p:spPr>
          <a:xfrm flipH="1" flipV="1">
            <a:off x="8553930" y="6991350"/>
            <a:ext cx="3291" cy="1790700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37" name="1925"/>
          <p:cNvSpPr txBox="1"/>
          <p:nvPr/>
        </p:nvSpPr>
        <p:spPr>
          <a:xfrm>
            <a:off x="2311853" y="7035800"/>
            <a:ext cx="163718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1925</a:t>
            </a:r>
          </a:p>
        </p:txBody>
      </p:sp>
      <p:sp>
        <p:nvSpPr>
          <p:cNvPr id="238" name="Line"/>
          <p:cNvSpPr/>
          <p:nvPr/>
        </p:nvSpPr>
        <p:spPr>
          <a:xfrm flipH="1" flipV="1">
            <a:off x="3128697" y="5086351"/>
            <a:ext cx="3500" cy="1905000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39" name="Line"/>
          <p:cNvSpPr/>
          <p:nvPr/>
        </p:nvSpPr>
        <p:spPr>
          <a:xfrm flipH="1" flipV="1">
            <a:off x="8536490" y="5073672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40" name="Line"/>
          <p:cNvSpPr/>
          <p:nvPr/>
        </p:nvSpPr>
        <p:spPr>
          <a:xfrm flipH="1" flipV="1">
            <a:off x="14165207" y="6991350"/>
            <a:ext cx="3290" cy="1790700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41" name="1935"/>
          <p:cNvSpPr txBox="1"/>
          <p:nvPr/>
        </p:nvSpPr>
        <p:spPr>
          <a:xfrm>
            <a:off x="6821537" y="5765800"/>
            <a:ext cx="164611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1935</a:t>
            </a:r>
          </a:p>
        </p:txBody>
      </p:sp>
      <p:sp>
        <p:nvSpPr>
          <p:cNvPr id="242" name="1964"/>
          <p:cNvSpPr txBox="1"/>
          <p:nvPr/>
        </p:nvSpPr>
        <p:spPr>
          <a:xfrm>
            <a:off x="12143033" y="7208900"/>
            <a:ext cx="1736156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1964</a:t>
            </a:r>
          </a:p>
        </p:txBody>
      </p:sp>
      <p:sp>
        <p:nvSpPr>
          <p:cNvPr id="243" name="1997+"/>
          <p:cNvSpPr txBox="1"/>
          <p:nvPr/>
        </p:nvSpPr>
        <p:spPr>
          <a:xfrm>
            <a:off x="20007510" y="7168501"/>
            <a:ext cx="2098180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1997+</a:t>
            </a:r>
          </a:p>
        </p:txBody>
      </p:sp>
      <p:grpSp>
        <p:nvGrpSpPr>
          <p:cNvPr id="246" name="Piscator’s 1925 production of In Spite of Everything!"/>
          <p:cNvGrpSpPr/>
          <p:nvPr/>
        </p:nvGrpSpPr>
        <p:grpSpPr>
          <a:xfrm>
            <a:off x="588260" y="2796650"/>
            <a:ext cx="5084371" cy="2292103"/>
            <a:chOff x="-1" y="0"/>
            <a:chExt cx="5084369" cy="2292102"/>
          </a:xfrm>
        </p:grpSpPr>
        <p:sp>
          <p:nvSpPr>
            <p:cNvPr id="244" name="Rectangle"/>
            <p:cNvSpPr/>
            <p:nvPr/>
          </p:nvSpPr>
          <p:spPr>
            <a:xfrm>
              <a:off x="-2" y="-1"/>
              <a:ext cx="5084371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7F498F"/>
                  </a:solidFill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45" name="Piscator’s 1925 production of In Spite of Everything!"/>
            <p:cNvSpPr txBox="1"/>
            <p:nvPr/>
          </p:nvSpPr>
          <p:spPr>
            <a:xfrm>
              <a:off x="19048" y="612649"/>
              <a:ext cx="5046271" cy="1066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3" invalidUrl="" action="ppaction://hlinksldjump" tgtFrame="" tooltip="" history="1" highlightClick="0" endSnd="0"/>
                </a:rPr>
                <a:t>Piscator’s</a:t>
              </a:r>
              <a:r>
                <a:rPr u="none">
                  <a:solidFill>
                    <a:srgbClr val="7F498F"/>
                  </a:solidFill>
                  <a:uFillTx/>
                </a:rPr>
                <a:t> </a:t>
              </a:r>
              <a:r>
                <a:rPr u="none">
                  <a:solidFill>
                    <a:srgbClr val="000000"/>
                  </a:solidFill>
                  <a:uFillTx/>
                </a:rPr>
                <a:t>1925 production of In Spite of Everything!</a:t>
              </a:r>
            </a:p>
          </p:txBody>
        </p:sp>
      </p:grpSp>
      <p:grpSp>
        <p:nvGrpSpPr>
          <p:cNvPr id="249" name="Unity Theatre London…"/>
          <p:cNvGrpSpPr/>
          <p:nvPr/>
        </p:nvGrpSpPr>
        <p:grpSpPr>
          <a:xfrm>
            <a:off x="6000690" y="2796650"/>
            <a:ext cx="5084371" cy="2292103"/>
            <a:chOff x="0" y="0"/>
            <a:chExt cx="5084369" cy="2292102"/>
          </a:xfrm>
        </p:grpSpPr>
        <p:sp>
          <p:nvSpPr>
            <p:cNvPr id="247" name="Rectangle"/>
            <p:cNvSpPr/>
            <p:nvPr/>
          </p:nvSpPr>
          <p:spPr>
            <a:xfrm>
              <a:off x="-1" y="-1"/>
              <a:ext cx="5084370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48" name="Unity Theatre London…"/>
            <p:cNvSpPr txBox="1"/>
            <p:nvPr/>
          </p:nvSpPr>
          <p:spPr>
            <a:xfrm>
              <a:off x="19049" y="612649"/>
              <a:ext cx="5046270" cy="1066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4" invalidUrl="" action="ppaction://hlinksldjump" tgtFrame="" tooltip="" history="1" highlightClick="0" endSnd="0"/>
                </a:rPr>
                <a:t>Unity Theatre </a:t>
              </a:r>
              <a:r>
                <a:rPr u="none">
                  <a:solidFill>
                    <a:srgbClr val="000000"/>
                  </a:solidFill>
                  <a:uFillTx/>
                </a:rPr>
                <a:t>London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Social and Political Theatre</a:t>
              </a:r>
            </a:p>
          </p:txBody>
        </p:sp>
      </p:grpSp>
      <p:grpSp>
        <p:nvGrpSpPr>
          <p:cNvPr id="252" name="Federal Theatre Project USA…"/>
          <p:cNvGrpSpPr/>
          <p:nvPr/>
        </p:nvGrpSpPr>
        <p:grpSpPr>
          <a:xfrm>
            <a:off x="6000690" y="8772648"/>
            <a:ext cx="5084371" cy="2292103"/>
            <a:chOff x="0" y="0"/>
            <a:chExt cx="5084369" cy="2292102"/>
          </a:xfrm>
        </p:grpSpPr>
        <p:sp>
          <p:nvSpPr>
            <p:cNvPr id="250" name="Rectangle"/>
            <p:cNvSpPr/>
            <p:nvPr/>
          </p:nvSpPr>
          <p:spPr>
            <a:xfrm>
              <a:off x="-1" y="-1"/>
              <a:ext cx="5084370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51" name="Federal Theatre Project USA…"/>
            <p:cNvSpPr txBox="1"/>
            <p:nvPr/>
          </p:nvSpPr>
          <p:spPr>
            <a:xfrm>
              <a:off x="19049" y="130049"/>
              <a:ext cx="5046270" cy="203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5" invalidUrl="" action="ppaction://hlinksldjump" tgtFrame="" tooltip="" history="1" highlightClick="0" endSnd="0"/>
                </a:rPr>
                <a:t>Federal Theatre Project USA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Living Newspaper Productions</a:t>
              </a:r>
            </a:p>
          </p:txBody>
        </p:sp>
      </p:grpSp>
      <p:grpSp>
        <p:nvGrpSpPr>
          <p:cNvPr id="255" name="Theatre Workshop…"/>
          <p:cNvGrpSpPr/>
          <p:nvPr/>
        </p:nvGrpSpPr>
        <p:grpSpPr>
          <a:xfrm>
            <a:off x="11415516" y="2796650"/>
            <a:ext cx="5084371" cy="2292103"/>
            <a:chOff x="0" y="0"/>
            <a:chExt cx="5084369" cy="2292102"/>
          </a:xfrm>
        </p:grpSpPr>
        <p:sp>
          <p:nvSpPr>
            <p:cNvPr id="253" name="Rectangle"/>
            <p:cNvSpPr/>
            <p:nvPr/>
          </p:nvSpPr>
          <p:spPr>
            <a:xfrm>
              <a:off x="-1" y="-1"/>
              <a:ext cx="5084370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54" name="Theatre Workshop…"/>
            <p:cNvSpPr txBox="1"/>
            <p:nvPr/>
          </p:nvSpPr>
          <p:spPr>
            <a:xfrm>
              <a:off x="19049" y="371350"/>
              <a:ext cx="5046270" cy="1549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6" invalidUrl="" action="ppaction://hlinksldjump" tgtFrame="" tooltip="" history="1" highlightClick="0" endSnd="0"/>
                </a:rPr>
                <a:t>Theatre Workshop</a:t>
              </a:r>
              <a:r>
                <a:rPr u="none">
                  <a:solidFill>
                    <a:srgbClr val="7030A0"/>
                  </a:solidFill>
                  <a:uFillTx/>
                </a:rPr>
                <a:t>         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Joan Littlewood               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Oh What a Lovely War!</a:t>
              </a:r>
            </a:p>
          </p:txBody>
        </p:sp>
      </p:grpSp>
      <p:sp>
        <p:nvSpPr>
          <p:cNvPr id="256" name="Line"/>
          <p:cNvSpPr/>
          <p:nvPr/>
        </p:nvSpPr>
        <p:spPr>
          <a:xfrm flipH="1" flipV="1">
            <a:off x="13951315" y="5073672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57" name="1963"/>
          <p:cNvSpPr txBox="1"/>
          <p:nvPr/>
        </p:nvSpPr>
        <p:spPr>
          <a:xfrm>
            <a:off x="11998845" y="5638800"/>
            <a:ext cx="1671043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1963</a:t>
            </a:r>
          </a:p>
        </p:txBody>
      </p:sp>
      <p:grpSp>
        <p:nvGrpSpPr>
          <p:cNvPr id="260" name="Peter Cheesman…"/>
          <p:cNvGrpSpPr/>
          <p:nvPr/>
        </p:nvGrpSpPr>
        <p:grpSpPr>
          <a:xfrm>
            <a:off x="11624666" y="8772648"/>
            <a:ext cx="5084370" cy="2292103"/>
            <a:chOff x="-1" y="0"/>
            <a:chExt cx="5084369" cy="2292102"/>
          </a:xfrm>
        </p:grpSpPr>
        <p:sp>
          <p:nvSpPr>
            <p:cNvPr id="258" name="Rectangle"/>
            <p:cNvSpPr/>
            <p:nvPr/>
          </p:nvSpPr>
          <p:spPr>
            <a:xfrm>
              <a:off x="-2" y="-1"/>
              <a:ext cx="5084371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59" name="Peter Cheesman…"/>
            <p:cNvSpPr txBox="1"/>
            <p:nvPr/>
          </p:nvSpPr>
          <p:spPr>
            <a:xfrm>
              <a:off x="19048" y="371350"/>
              <a:ext cx="5046271" cy="1549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7" invalidUrl="" action="ppaction://hlinksldjump" tgtFrame="" tooltip="" history="1" highlightClick="0" endSnd="0"/>
                </a:rPr>
                <a:t>Peter Cheesman</a:t>
              </a:r>
              <a:r>
                <a:rPr u="none">
                  <a:solidFill>
                    <a:srgbClr val="7030A0"/>
                  </a:solidFill>
                  <a:uFillTx/>
                </a:rPr>
                <a:t>   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Victoria Theatre        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Stoke-on-Trent</a:t>
              </a:r>
            </a:p>
          </p:txBody>
        </p:sp>
      </p:grpSp>
      <p:grpSp>
        <p:nvGrpSpPr>
          <p:cNvPr id="263" name="Anna Deavere Smith…"/>
          <p:cNvGrpSpPr/>
          <p:nvPr/>
        </p:nvGrpSpPr>
        <p:grpSpPr>
          <a:xfrm>
            <a:off x="16831461" y="2796650"/>
            <a:ext cx="5084371" cy="2292103"/>
            <a:chOff x="0" y="0"/>
            <a:chExt cx="5084369" cy="2292102"/>
          </a:xfrm>
        </p:grpSpPr>
        <p:sp>
          <p:nvSpPr>
            <p:cNvPr id="261" name="Rectangle"/>
            <p:cNvSpPr/>
            <p:nvPr/>
          </p:nvSpPr>
          <p:spPr>
            <a:xfrm>
              <a:off x="-1" y="-1"/>
              <a:ext cx="5084370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62" name="Anna Deavere Smith…"/>
            <p:cNvSpPr txBox="1"/>
            <p:nvPr/>
          </p:nvSpPr>
          <p:spPr>
            <a:xfrm>
              <a:off x="19049" y="612649"/>
              <a:ext cx="5046270" cy="1066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8" invalidUrl="" action="ppaction://hlinksldjump" tgtFrame="" tooltip="" history="1" highlightClick="0" endSnd="0"/>
                </a:rPr>
                <a:t>Anna Deavere Smith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Use of Recorded testimony</a:t>
              </a:r>
            </a:p>
          </p:txBody>
        </p:sp>
      </p:grpSp>
      <p:sp>
        <p:nvSpPr>
          <p:cNvPr id="264" name="Line"/>
          <p:cNvSpPr/>
          <p:nvPr/>
        </p:nvSpPr>
        <p:spPr>
          <a:xfrm flipH="1" flipV="1">
            <a:off x="19366141" y="5073672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5" name="1992"/>
          <p:cNvSpPr txBox="1"/>
          <p:nvPr/>
        </p:nvSpPr>
        <p:spPr>
          <a:xfrm>
            <a:off x="17505883" y="5638800"/>
            <a:ext cx="166583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1992</a:t>
            </a:r>
          </a:p>
        </p:txBody>
      </p:sp>
      <p:grpSp>
        <p:nvGrpSpPr>
          <p:cNvPr id="268" name="Tectonic Theatre…"/>
          <p:cNvGrpSpPr/>
          <p:nvPr/>
        </p:nvGrpSpPr>
        <p:grpSpPr>
          <a:xfrm>
            <a:off x="17248640" y="8785348"/>
            <a:ext cx="5084371" cy="2292103"/>
            <a:chOff x="0" y="0"/>
            <a:chExt cx="5084369" cy="2292102"/>
          </a:xfrm>
        </p:grpSpPr>
        <p:sp>
          <p:nvSpPr>
            <p:cNvPr id="266" name="Rectangle"/>
            <p:cNvSpPr/>
            <p:nvPr/>
          </p:nvSpPr>
          <p:spPr>
            <a:xfrm>
              <a:off x="-1" y="-1"/>
              <a:ext cx="5084370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67" name="Tectonic Theatre…"/>
            <p:cNvSpPr txBox="1"/>
            <p:nvPr/>
          </p:nvSpPr>
          <p:spPr>
            <a:xfrm>
              <a:off x="19049" y="130049"/>
              <a:ext cx="5046270" cy="203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9" invalidUrl="" action="ppaction://hlinksldjump" tgtFrame="" tooltip="" history="1" highlightClick="0" endSnd="0"/>
                </a:rPr>
                <a:t>Tectonic Theatre</a:t>
              </a:r>
              <a:r>
                <a:rPr u="none">
                  <a:solidFill>
                    <a:srgbClr val="7030A0"/>
                  </a:solidFill>
                  <a:uFillTx/>
                </a:rPr>
                <a:t> </a:t>
              </a:r>
              <a:endParaRPr>
                <a:solidFill>
                  <a:srgbClr val="942192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Moisés Kaufman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Gross Indecency (1997)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The Laramie Project (2000)</a:t>
              </a:r>
            </a:p>
          </p:txBody>
        </p:sp>
      </p:grpSp>
      <p:sp>
        <p:nvSpPr>
          <p:cNvPr id="269" name="Line"/>
          <p:cNvSpPr/>
          <p:nvPr/>
        </p:nvSpPr>
        <p:spPr>
          <a:xfrm flipH="1" flipV="1">
            <a:off x="19789180" y="6972320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afterEffect" presetSubtype="0" presetID="1" grpId="5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"/>
                            </p:stCondLst>
                            <p:childTnLst>
                              <p:par>
                                <p:cTn id="27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nodeType="afterEffect" presetSubtype="0" presetID="1" grpId="10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"/>
                            </p:stCondLst>
                            <p:childTnLst>
                              <p:par>
                                <p:cTn id="37" presetClass="entr" nodeType="after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Class="entr" nodeType="afterEffect" presetSubtype="0" presetID="1" grpId="1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"/>
                            </p:stCondLst>
                            <p:childTnLst>
                              <p:par>
                                <p:cTn id="47" presetClass="entr" nodeType="after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Class="entr" nodeType="afterEffect" presetSubtype="0" presetID="1" grpId="16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"/>
                            </p:stCondLst>
                            <p:childTnLst>
                              <p:par>
                                <p:cTn id="57" presetClass="entr" nodeType="after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Class="entr" nodeType="clickEffect" presetSubtype="0" presetID="1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Class="entr" nodeType="afterEffect" presetSubtype="0" presetID="1" grpId="19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"/>
                            </p:stCondLst>
                            <p:childTnLst>
                              <p:par>
                                <p:cTn id="67" presetClass="entr" nodeType="afterEffect" presetSubtype="0" presetID="1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2" grpId="8"/>
      <p:bldP build="whole" bldLvl="1" animBg="1" rev="0" advAuto="0" spid="239" grpId="5"/>
      <p:bldP build="whole" bldLvl="1" animBg="1" rev="0" advAuto="0" spid="255" grpId="10"/>
      <p:bldP build="whole" bldLvl="1" animBg="1" rev="0" advAuto="0" spid="238" grpId="2"/>
      <p:bldP build="whole" bldLvl="1" animBg="1" rev="0" advAuto="0" spid="265" grpId="15"/>
      <p:bldP build="whole" bldLvl="1" animBg="1" rev="0" advAuto="0" spid="237" grpId="1"/>
      <p:bldP build="whole" bldLvl="1" animBg="1" rev="0" advAuto="0" spid="241" grpId="4"/>
      <p:bldP build="whole" bldLvl="1" animBg="1" rev="0" advAuto="0" spid="236" grpId="6"/>
      <p:bldP build="whole" bldLvl="1" animBg="1" rev="0" advAuto="0" spid="269" grpId="19"/>
      <p:bldP build="whole" bldLvl="1" animBg="1" rev="0" advAuto="0" spid="264" grpId="16"/>
      <p:bldP build="whole" bldLvl="1" animBg="1" rev="0" advAuto="0" spid="243" grpId="18"/>
      <p:bldP build="whole" bldLvl="1" animBg="1" rev="0" advAuto="0" spid="257" grpId="9"/>
      <p:bldP build="whole" bldLvl="1" animBg="1" rev="0" advAuto="0" spid="249" grpId="7"/>
      <p:bldP build="whole" bldLvl="1" animBg="1" rev="0" advAuto="0" spid="256" grpId="11"/>
      <p:bldP build="whole" bldLvl="1" animBg="1" rev="0" advAuto="0" spid="242" grpId="12"/>
      <p:bldP build="whole" bldLvl="1" animBg="1" rev="0" advAuto="0" spid="263" grpId="17"/>
      <p:bldP build="whole" bldLvl="1" animBg="1" rev="0" advAuto="0" spid="246" grpId="3"/>
      <p:bldP build="whole" bldLvl="1" animBg="1" rev="0" advAuto="0" spid="240" grpId="13"/>
      <p:bldP build="whole" bldLvl="1" animBg="1" rev="0" advAuto="0" spid="268" grpId="20"/>
      <p:bldP build="whole" bldLvl="1" animBg="1" rev="0" advAuto="0" spid="260" grpId="1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Line"/>
          <p:cNvSpPr/>
          <p:nvPr/>
        </p:nvSpPr>
        <p:spPr>
          <a:xfrm flipV="1">
            <a:off x="914518" y="6876182"/>
            <a:ext cx="22872393" cy="121739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72" name="1997+"/>
          <p:cNvSpPr txBox="1"/>
          <p:nvPr/>
        </p:nvSpPr>
        <p:spPr>
          <a:xfrm>
            <a:off x="3408610" y="7168501"/>
            <a:ext cx="2098180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1997+</a:t>
            </a:r>
          </a:p>
        </p:txBody>
      </p:sp>
      <p:grpSp>
        <p:nvGrpSpPr>
          <p:cNvPr id="275" name="Anna Deavere Smith…"/>
          <p:cNvGrpSpPr/>
          <p:nvPr/>
        </p:nvGrpSpPr>
        <p:grpSpPr>
          <a:xfrm>
            <a:off x="232560" y="2796650"/>
            <a:ext cx="5084372" cy="2292103"/>
            <a:chOff x="0" y="0"/>
            <a:chExt cx="5084371" cy="2292102"/>
          </a:xfrm>
        </p:grpSpPr>
        <p:sp>
          <p:nvSpPr>
            <p:cNvPr id="273" name="Rectangle"/>
            <p:cNvSpPr/>
            <p:nvPr/>
          </p:nvSpPr>
          <p:spPr>
            <a:xfrm>
              <a:off x="-1" y="-1"/>
              <a:ext cx="5084372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74" name="Anna Deavere Smith…"/>
            <p:cNvSpPr txBox="1"/>
            <p:nvPr/>
          </p:nvSpPr>
          <p:spPr>
            <a:xfrm>
              <a:off x="19049" y="612649"/>
              <a:ext cx="5046272" cy="1066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3" invalidUrl="" action="ppaction://hlinksldjump" tgtFrame="" tooltip="" history="1" highlightClick="0" endSnd="0"/>
                </a:rPr>
                <a:t>Anna Deavere Smith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Use of Recorded testimony</a:t>
              </a:r>
            </a:p>
          </p:txBody>
        </p:sp>
      </p:grpSp>
      <p:sp>
        <p:nvSpPr>
          <p:cNvPr id="276" name="Line"/>
          <p:cNvSpPr/>
          <p:nvPr/>
        </p:nvSpPr>
        <p:spPr>
          <a:xfrm flipH="1" flipV="1">
            <a:off x="2767241" y="5099072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77" name="1992"/>
          <p:cNvSpPr txBox="1"/>
          <p:nvPr/>
        </p:nvSpPr>
        <p:spPr>
          <a:xfrm>
            <a:off x="906983" y="5638800"/>
            <a:ext cx="166583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1992</a:t>
            </a:r>
          </a:p>
        </p:txBody>
      </p:sp>
      <p:grpSp>
        <p:nvGrpSpPr>
          <p:cNvPr id="280" name="Tectonic Theatre…"/>
          <p:cNvGrpSpPr/>
          <p:nvPr/>
        </p:nvGrpSpPr>
        <p:grpSpPr>
          <a:xfrm>
            <a:off x="649741" y="8772648"/>
            <a:ext cx="5084370" cy="2292103"/>
            <a:chOff x="0" y="0"/>
            <a:chExt cx="5084369" cy="2292102"/>
          </a:xfrm>
        </p:grpSpPr>
        <p:sp>
          <p:nvSpPr>
            <p:cNvPr id="278" name="Rectangle"/>
            <p:cNvSpPr/>
            <p:nvPr/>
          </p:nvSpPr>
          <p:spPr>
            <a:xfrm>
              <a:off x="-1" y="-1"/>
              <a:ext cx="5084370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79" name="Tectonic Theatre…"/>
            <p:cNvSpPr txBox="1"/>
            <p:nvPr/>
          </p:nvSpPr>
          <p:spPr>
            <a:xfrm>
              <a:off x="19049" y="130049"/>
              <a:ext cx="5046270" cy="203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4" invalidUrl="" action="ppaction://hlinksldjump" tgtFrame="" tooltip="" history="1" highlightClick="0" endSnd="0"/>
                </a:rPr>
                <a:t>Tectonic Theatre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Moisés Kaufman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Gross Indecency (1997)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The Laramie Project (2000)</a:t>
              </a:r>
            </a:p>
          </p:txBody>
        </p:sp>
      </p:grpSp>
      <p:sp>
        <p:nvSpPr>
          <p:cNvPr id="281" name="Line"/>
          <p:cNvSpPr/>
          <p:nvPr/>
        </p:nvSpPr>
        <p:spPr>
          <a:xfrm flipH="1" flipV="1">
            <a:off x="3190278" y="6959620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2" name="Line"/>
          <p:cNvSpPr/>
          <p:nvPr/>
        </p:nvSpPr>
        <p:spPr>
          <a:xfrm flipH="1" flipV="1">
            <a:off x="8182068" y="5073672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grpSp>
        <p:nvGrpSpPr>
          <p:cNvPr id="285" name="Tricycle Theatre…"/>
          <p:cNvGrpSpPr/>
          <p:nvPr/>
        </p:nvGrpSpPr>
        <p:grpSpPr>
          <a:xfrm>
            <a:off x="5646267" y="2796650"/>
            <a:ext cx="5084371" cy="2292103"/>
            <a:chOff x="0" y="0"/>
            <a:chExt cx="5084369" cy="2292102"/>
          </a:xfrm>
        </p:grpSpPr>
        <p:sp>
          <p:nvSpPr>
            <p:cNvPr id="283" name="Rectangle"/>
            <p:cNvSpPr/>
            <p:nvPr/>
          </p:nvSpPr>
          <p:spPr>
            <a:xfrm>
              <a:off x="-1" y="-1"/>
              <a:ext cx="5084370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84" name="Tricycle Theatre…"/>
            <p:cNvSpPr txBox="1"/>
            <p:nvPr/>
          </p:nvSpPr>
          <p:spPr>
            <a:xfrm>
              <a:off x="19049" y="130049"/>
              <a:ext cx="5046270" cy="203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5" invalidUrl="" action="ppaction://hlinksldjump" tgtFrame="" tooltip="" history="1" highlightClick="0" endSnd="0"/>
                </a:rPr>
                <a:t>Tricycle Theatre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The Colour of Justice (1999)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Justifying War (2003)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Bloody Sunday (2005)</a:t>
              </a:r>
            </a:p>
          </p:txBody>
        </p:sp>
      </p:grpSp>
      <p:sp>
        <p:nvSpPr>
          <p:cNvPr id="286" name="1999+"/>
          <p:cNvSpPr txBox="1"/>
          <p:nvPr/>
        </p:nvSpPr>
        <p:spPr>
          <a:xfrm>
            <a:off x="5792318" y="5638800"/>
            <a:ext cx="2164780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1999+</a:t>
            </a:r>
          </a:p>
        </p:txBody>
      </p:sp>
      <p:sp>
        <p:nvSpPr>
          <p:cNvPr id="287" name="Line"/>
          <p:cNvSpPr/>
          <p:nvPr/>
        </p:nvSpPr>
        <p:spPr>
          <a:xfrm flipH="1" flipV="1">
            <a:off x="8809519" y="6972320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grpSp>
        <p:nvGrpSpPr>
          <p:cNvPr id="290" name="Robin Soans…"/>
          <p:cNvGrpSpPr/>
          <p:nvPr/>
        </p:nvGrpSpPr>
        <p:grpSpPr>
          <a:xfrm>
            <a:off x="6273716" y="8772648"/>
            <a:ext cx="5084372" cy="2292103"/>
            <a:chOff x="0" y="0"/>
            <a:chExt cx="5084371" cy="2292102"/>
          </a:xfrm>
        </p:grpSpPr>
        <p:sp>
          <p:nvSpPr>
            <p:cNvPr id="288" name="Rectangle"/>
            <p:cNvSpPr/>
            <p:nvPr/>
          </p:nvSpPr>
          <p:spPr>
            <a:xfrm>
              <a:off x="-1" y="-1"/>
              <a:ext cx="5084372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89" name="Robin Soans…"/>
            <p:cNvSpPr txBox="1"/>
            <p:nvPr/>
          </p:nvSpPr>
          <p:spPr>
            <a:xfrm>
              <a:off x="19049" y="371350"/>
              <a:ext cx="5046272" cy="1549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6" invalidUrl="" action="ppaction://hlinksldjump" tgtFrame="" tooltip="" history="1" highlightClick="0" endSnd="0"/>
                </a:rPr>
                <a:t>Robin Soans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A State Affair (2000)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Talking to Terrorists (2005)</a:t>
              </a:r>
            </a:p>
          </p:txBody>
        </p:sp>
      </p:grpSp>
      <p:sp>
        <p:nvSpPr>
          <p:cNvPr id="291" name="2000+"/>
          <p:cNvSpPr txBox="1"/>
          <p:nvPr/>
        </p:nvSpPr>
        <p:spPr>
          <a:xfrm>
            <a:off x="9004913" y="7086600"/>
            <a:ext cx="2392115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2000+</a:t>
            </a:r>
          </a:p>
        </p:txBody>
      </p:sp>
      <p:sp>
        <p:nvSpPr>
          <p:cNvPr id="292" name="Line"/>
          <p:cNvSpPr/>
          <p:nvPr/>
        </p:nvSpPr>
        <p:spPr>
          <a:xfrm flipH="1" flipV="1">
            <a:off x="14043633" y="5073672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grpSp>
        <p:nvGrpSpPr>
          <p:cNvPr id="295" name="David Hare…"/>
          <p:cNvGrpSpPr/>
          <p:nvPr/>
        </p:nvGrpSpPr>
        <p:grpSpPr>
          <a:xfrm>
            <a:off x="11507832" y="2796650"/>
            <a:ext cx="5084370" cy="2292103"/>
            <a:chOff x="-1" y="0"/>
            <a:chExt cx="5084369" cy="2292102"/>
          </a:xfrm>
        </p:grpSpPr>
        <p:sp>
          <p:nvSpPr>
            <p:cNvPr id="293" name="Rectangle"/>
            <p:cNvSpPr/>
            <p:nvPr/>
          </p:nvSpPr>
          <p:spPr>
            <a:xfrm>
              <a:off x="-2" y="-1"/>
              <a:ext cx="5084371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94" name="David Hare…"/>
            <p:cNvSpPr txBox="1"/>
            <p:nvPr/>
          </p:nvSpPr>
          <p:spPr>
            <a:xfrm>
              <a:off x="19048" y="130049"/>
              <a:ext cx="5046271" cy="203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7" invalidUrl="" action="ppaction://hlinksldjump" tgtFrame="" tooltip="" history="1" highlightClick="0" endSnd="0"/>
                </a:rPr>
                <a:t>David Hare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The Permanent way (2003)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Stuff Happens (2004)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The Power of Yes (2009)</a:t>
              </a:r>
            </a:p>
          </p:txBody>
        </p:sp>
      </p:grpSp>
      <p:sp>
        <p:nvSpPr>
          <p:cNvPr id="296" name="2003+"/>
          <p:cNvSpPr txBox="1"/>
          <p:nvPr/>
        </p:nvSpPr>
        <p:spPr>
          <a:xfrm>
            <a:off x="11557599" y="5638800"/>
            <a:ext cx="231100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2003+</a:t>
            </a:r>
          </a:p>
        </p:txBody>
      </p:sp>
      <p:sp>
        <p:nvSpPr>
          <p:cNvPr id="297" name="Line"/>
          <p:cNvSpPr/>
          <p:nvPr/>
        </p:nvSpPr>
        <p:spPr>
          <a:xfrm flipH="1" flipV="1">
            <a:off x="14043633" y="6972320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grpSp>
        <p:nvGrpSpPr>
          <p:cNvPr id="300" name="Alecky Blythe…"/>
          <p:cNvGrpSpPr/>
          <p:nvPr/>
        </p:nvGrpSpPr>
        <p:grpSpPr>
          <a:xfrm>
            <a:off x="11792144" y="8772648"/>
            <a:ext cx="5084370" cy="2292103"/>
            <a:chOff x="-1" y="0"/>
            <a:chExt cx="5084369" cy="2292102"/>
          </a:xfrm>
        </p:grpSpPr>
        <p:sp>
          <p:nvSpPr>
            <p:cNvPr id="298" name="Rectangle"/>
            <p:cNvSpPr/>
            <p:nvPr/>
          </p:nvSpPr>
          <p:spPr>
            <a:xfrm>
              <a:off x="-2" y="-1"/>
              <a:ext cx="5084371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299" name="Alecky Blythe…"/>
            <p:cNvSpPr txBox="1"/>
            <p:nvPr/>
          </p:nvSpPr>
          <p:spPr>
            <a:xfrm>
              <a:off x="19048" y="371350"/>
              <a:ext cx="5046271" cy="1549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8" invalidUrl="" action="ppaction://hlinksldjump" tgtFrame="" tooltip="" history="1" highlightClick="0" endSnd="0"/>
                </a:rPr>
                <a:t>Alecky Blythe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Come Out Eli (2003)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London Road (2011)</a:t>
              </a:r>
            </a:p>
          </p:txBody>
        </p:sp>
      </p:grpSp>
      <p:sp>
        <p:nvSpPr>
          <p:cNvPr id="301" name="Line"/>
          <p:cNvSpPr/>
          <p:nvPr/>
        </p:nvSpPr>
        <p:spPr>
          <a:xfrm flipH="1" flipV="1">
            <a:off x="19657033" y="5073672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grpSp>
        <p:nvGrpSpPr>
          <p:cNvPr id="304" name="Gregory Burke…"/>
          <p:cNvGrpSpPr/>
          <p:nvPr/>
        </p:nvGrpSpPr>
        <p:grpSpPr>
          <a:xfrm>
            <a:off x="17302538" y="2796650"/>
            <a:ext cx="5084370" cy="2292103"/>
            <a:chOff x="-1" y="0"/>
            <a:chExt cx="5084369" cy="2292102"/>
          </a:xfrm>
        </p:grpSpPr>
        <p:sp>
          <p:nvSpPr>
            <p:cNvPr id="302" name="Rectangle"/>
            <p:cNvSpPr/>
            <p:nvPr/>
          </p:nvSpPr>
          <p:spPr>
            <a:xfrm>
              <a:off x="-2" y="-1"/>
              <a:ext cx="5084371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303" name="Gregory Burke…"/>
            <p:cNvSpPr txBox="1"/>
            <p:nvPr/>
          </p:nvSpPr>
          <p:spPr>
            <a:xfrm>
              <a:off x="19048" y="612649"/>
              <a:ext cx="5046271" cy="1066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rPr>
                  <a:hlinkClick r:id="rId9" invalidUrl="" action="ppaction://hlinksldjump" tgtFrame="" tooltip="" history="1" highlightClick="0" endSnd="0"/>
                </a:rPr>
                <a:t>Gregory Burke</a:t>
              </a:r>
              <a:endParaRPr>
                <a:solidFill>
                  <a:srgbClr val="7F498F"/>
                </a:solidFill>
              </a:endParaRP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30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Black Watch (2006)</a:t>
              </a:r>
            </a:p>
          </p:txBody>
        </p:sp>
      </p:grpSp>
      <p:sp>
        <p:nvSpPr>
          <p:cNvPr id="305" name="2006"/>
          <p:cNvSpPr txBox="1"/>
          <p:nvPr/>
        </p:nvSpPr>
        <p:spPr>
          <a:xfrm>
            <a:off x="17503928" y="5638800"/>
            <a:ext cx="191921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2006</a:t>
            </a:r>
          </a:p>
        </p:txBody>
      </p:sp>
      <p:sp>
        <p:nvSpPr>
          <p:cNvPr id="306" name="Line"/>
          <p:cNvSpPr/>
          <p:nvPr/>
        </p:nvSpPr>
        <p:spPr>
          <a:xfrm flipH="1" flipV="1">
            <a:off x="19916252" y="6959620"/>
            <a:ext cx="12770" cy="1828758"/>
          </a:xfrm>
          <a:prstGeom prst="line">
            <a:avLst/>
          </a:prstGeom>
          <a:ln w="127000">
            <a:solidFill>
              <a:srgbClr val="7F498F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grpSp>
        <p:nvGrpSpPr>
          <p:cNvPr id="309" name="Chris Goode…"/>
          <p:cNvGrpSpPr/>
          <p:nvPr/>
        </p:nvGrpSpPr>
        <p:grpSpPr>
          <a:xfrm>
            <a:off x="17310570" y="8772648"/>
            <a:ext cx="5084370" cy="2292103"/>
            <a:chOff x="-1" y="0"/>
            <a:chExt cx="5084369" cy="2292102"/>
          </a:xfrm>
        </p:grpSpPr>
        <p:sp>
          <p:nvSpPr>
            <p:cNvPr id="307" name="Rectangle"/>
            <p:cNvSpPr/>
            <p:nvPr/>
          </p:nvSpPr>
          <p:spPr>
            <a:xfrm>
              <a:off x="-2" y="-1"/>
              <a:ext cx="5084371" cy="2292103"/>
            </a:xfrm>
            <a:prstGeom prst="rect">
              <a:avLst/>
            </a:prstGeom>
            <a:noFill/>
            <a:ln w="38100" cap="flat">
              <a:solidFill>
                <a:srgbClr val="7F498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2400">
                  <a:latin typeface="Oxygen Bold"/>
                  <a:ea typeface="Oxygen Bold"/>
                  <a:cs typeface="Oxygen Bold"/>
                  <a:sym typeface="Oxygen Bold"/>
                </a:defRPr>
              </a:pPr>
            </a:p>
          </p:txBody>
        </p:sp>
        <p:sp>
          <p:nvSpPr>
            <p:cNvPr id="308" name="Chris Goode…"/>
            <p:cNvSpPr txBox="1"/>
            <p:nvPr/>
          </p:nvSpPr>
          <p:spPr>
            <a:xfrm>
              <a:off x="19048" y="110999"/>
              <a:ext cx="5046271" cy="2070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24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Chris Goode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24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Breach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24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Helen Chadwick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24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Bryony Kimmings</a:t>
              </a:r>
            </a:p>
            <a:p>
              <a:pPr algn="ctr" defTabSz="825500">
                <a:lnSpc>
                  <a:spcPct val="100000"/>
                </a:lnSpc>
                <a:spcBef>
                  <a:spcPts val="0"/>
                </a:spcBef>
                <a:defRPr sz="2400">
                  <a:latin typeface="Oxygen Bold"/>
                  <a:ea typeface="Oxygen Bold"/>
                  <a:cs typeface="Oxygen Bold"/>
                  <a:sym typeface="Oxygen Bold"/>
                </a:defRPr>
              </a:pPr>
              <a:r>
                <a:t>The Paper Birds… et al…</a:t>
              </a:r>
            </a:p>
          </p:txBody>
        </p:sp>
      </p:grpSp>
      <p:sp>
        <p:nvSpPr>
          <p:cNvPr id="310" name="2010+"/>
          <p:cNvSpPr txBox="1"/>
          <p:nvPr/>
        </p:nvSpPr>
        <p:spPr>
          <a:xfrm>
            <a:off x="20147139" y="7035800"/>
            <a:ext cx="2165152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lnSpc>
                <a:spcPct val="100000"/>
              </a:lnSpc>
              <a:spcBef>
                <a:spcPts val="0"/>
              </a:spcBef>
              <a:defRPr sz="6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2010+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"/>
                            </p:stCondLst>
                            <p:childTnLst>
                              <p:par>
                                <p:cTn id="18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afterEffect" presetSubtype="0" presetID="1" grpId="7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"/>
                            </p:stCondLst>
                            <p:childTnLst>
                              <p:par>
                                <p:cTn id="28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"/>
                            </p:stCondLst>
                            <p:childTnLst>
                              <p:par>
                                <p:cTn id="31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"/>
                            </p:stCondLst>
                            <p:childTnLst>
                              <p:par>
                                <p:cTn id="34" presetClass="entr" nodeType="after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afterEffect" presetSubtype="0" presetID="1" grpId="12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"/>
                            </p:stCondLst>
                            <p:childTnLst>
                              <p:par>
                                <p:cTn id="44" presetClass="entr" nodeType="after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afterEffect" presetSubtype="0" presetID="1" grpId="15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"/>
                            </p:stCondLst>
                            <p:childTnLst>
                              <p:par>
                                <p:cTn id="54" presetClass="entr" nodeType="after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6" grpId="6"/>
      <p:bldP build="whole" bldLvl="1" animBg="1" rev="0" advAuto="0" spid="310" grpId="14"/>
      <p:bldP build="whole" bldLvl="1" animBg="1" rev="0" advAuto="0" spid="291" grpId="3"/>
      <p:bldP build="whole" bldLvl="1" animBg="1" rev="0" advAuto="0" spid="282" grpId="1"/>
      <p:bldP build="whole" bldLvl="1" animBg="1" rev="0" advAuto="0" spid="297" grpId="8"/>
      <p:bldP build="whole" bldLvl="1" animBg="1" rev="0" advAuto="0" spid="287" grpId="4"/>
      <p:bldP build="whole" bldLvl="1" animBg="1" rev="0" advAuto="0" spid="285" grpId="2"/>
      <p:bldP build="whole" bldLvl="1" animBg="1" rev="0" advAuto="0" spid="305" grpId="11"/>
      <p:bldP build="whole" bldLvl="1" animBg="1" rev="0" advAuto="0" spid="300" grpId="10"/>
      <p:bldP build="whole" bldLvl="1" animBg="1" rev="0" advAuto="0" spid="304" grpId="13"/>
      <p:bldP build="whole" bldLvl="1" animBg="1" rev="0" advAuto="0" spid="301" grpId="12"/>
      <p:bldP build="whole" bldLvl="1" animBg="1" rev="0" advAuto="0" spid="306" grpId="15"/>
      <p:bldP build="whole" bldLvl="1" animBg="1" rev="0" advAuto="0" spid="292" grpId="7"/>
      <p:bldP build="whole" bldLvl="1" animBg="1" rev="0" advAuto="0" spid="290" grpId="5"/>
      <p:bldP build="whole" bldLvl="1" animBg="1" rev="0" advAuto="0" spid="309" grpId="16"/>
      <p:bldP build="whole" bldLvl="1" animBg="1" rev="0" advAuto="0" spid="295" grpId="9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Learning Intentions:…"/>
          <p:cNvSpPr txBox="1"/>
          <p:nvPr/>
        </p:nvSpPr>
        <p:spPr>
          <a:xfrm>
            <a:off x="2159000" y="1601560"/>
            <a:ext cx="20036926" cy="10512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817244">
              <a:lnSpc>
                <a:spcPct val="120000"/>
              </a:lnSpc>
              <a:spcBef>
                <a:spcPts val="0"/>
              </a:spcBef>
              <a:defRPr sz="693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Learning Intentions: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about the concept of verbatim theatre.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developing an understanding of how to accurately represent someone’s actions and emotions.</a:t>
            </a:r>
          </a:p>
          <a:p>
            <a:pPr defTabSz="817244">
              <a:lnSpc>
                <a:spcPct val="120000"/>
              </a:lnSpc>
              <a:spcBef>
                <a:spcPts val="0"/>
              </a:spcBef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817244">
              <a:lnSpc>
                <a:spcPct val="120000"/>
              </a:lnSpc>
              <a:spcBef>
                <a:spcPts val="0"/>
              </a:spcBef>
              <a:defRPr sz="693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Success Criteria: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define what is meant by verbatim theatre.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give examples of elements that would be included in verbatim theatre productions.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state a reason directors choose to work with verbatim theatre.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show people’s actions and emotions through replication in a basic way.</a:t>
            </a:r>
          </a:p>
        </p:txBody>
      </p:sp>
      <p:pic>
        <p:nvPicPr>
          <p:cNvPr id="313" name="TIE-icon-Red.png" descr="TIE-icon-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674972" y="11998179"/>
            <a:ext cx="1340978" cy="13409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Learning Intentions"/>
          <p:cNvSpPr txBox="1"/>
          <p:nvPr>
            <p:ph type="title"/>
          </p:nvPr>
        </p:nvSpPr>
        <p:spPr>
          <a:xfrm>
            <a:off x="2137555" y="2820408"/>
            <a:ext cx="8223988" cy="8192194"/>
          </a:xfrm>
          <a:prstGeom prst="rect">
            <a:avLst/>
          </a:prstGeom>
        </p:spPr>
        <p:txBody>
          <a:bodyPr/>
          <a:lstStyle/>
          <a:p>
            <a:pPr defTabSz="2267654">
              <a:defRPr b="0" spc="-200" sz="69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Piscator</a:t>
            </a:r>
            <a:endParaRPr spc="-139"/>
          </a:p>
          <a:p>
            <a:pPr defTabSz="2267654">
              <a:defRPr b="0" spc="-139" sz="6900">
                <a:solidFill>
                  <a:srgbClr val="884693"/>
                </a:solidFill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 defTabSz="2267654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Verbatim political documents</a:t>
            </a:r>
          </a:p>
          <a:p>
            <a:pPr defTabSz="2267654">
              <a:defRPr b="0" spc="-91" sz="46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67654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News reports</a:t>
            </a:r>
          </a:p>
          <a:p>
            <a:pPr defTabSz="2267654">
              <a:defRPr b="0" spc="-91" sz="46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67654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Direct quotations from public </a:t>
            </a:r>
          </a:p>
          <a:p>
            <a:pPr defTabSz="2267654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figures</a:t>
            </a:r>
          </a:p>
          <a:p>
            <a:pPr defTabSz="2267654">
              <a:defRPr b="0" spc="-91" sz="46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67654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Multimedia</a:t>
            </a:r>
          </a:p>
          <a:p>
            <a:pPr defTabSz="2267654">
              <a:defRPr b="0" spc="-91" sz="4600">
                <a:latin typeface="Oxygen Italic"/>
                <a:ea typeface="Oxygen Italic"/>
                <a:cs typeface="Oxygen Italic"/>
                <a:sym typeface="Oxygen Italic"/>
              </a:defRPr>
            </a:pPr>
          </a:p>
          <a:p>
            <a:pPr defTabSz="2267654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The living newspaper</a:t>
            </a:r>
          </a:p>
        </p:txBody>
      </p:sp>
      <p:pic>
        <p:nvPicPr>
          <p:cNvPr id="316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5773" t="3269" r="0" b="0"/>
          <a:stretch>
            <a:fillRect/>
          </a:stretch>
        </p:blipFill>
        <p:spPr>
          <a:xfrm>
            <a:off x="12710599" y="118828"/>
            <a:ext cx="11690009" cy="13595247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Back"/>
          <p:cNvSpPr txBox="1"/>
          <p:nvPr/>
        </p:nvSpPr>
        <p:spPr>
          <a:xfrm>
            <a:off x="749459" y="12390018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0732" y="117660"/>
            <a:ext cx="8920758" cy="13716004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Learning Intentions"/>
          <p:cNvSpPr txBox="1"/>
          <p:nvPr>
            <p:ph type="title"/>
          </p:nvPr>
        </p:nvSpPr>
        <p:spPr>
          <a:xfrm>
            <a:off x="12662982" y="3163477"/>
            <a:ext cx="7790031" cy="7624369"/>
          </a:xfrm>
          <a:prstGeom prst="rect">
            <a:avLst/>
          </a:prstGeom>
        </p:spPr>
        <p:txBody>
          <a:bodyPr/>
          <a:lstStyle/>
          <a:p>
            <a:pPr defTabSz="2413954">
              <a:defRPr b="0" spc="-200" sz="74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Federal Theatre </a:t>
            </a:r>
          </a:p>
          <a:p>
            <a:pPr defTabSz="2413954">
              <a:defRPr b="0" spc="-200" sz="74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Project USA</a:t>
            </a:r>
          </a:p>
          <a:p>
            <a:pPr defTabSz="2413954">
              <a:defRPr b="0" spc="-148" sz="74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 defTabSz="2413954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The living newspaper </a:t>
            </a:r>
          </a:p>
          <a:p>
            <a:pPr defTabSz="2413954">
              <a:defRPr b="0" spc="-97" sz="49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413954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Documentary theatre</a:t>
            </a:r>
          </a:p>
          <a:p>
            <a:pPr defTabSz="2413954">
              <a:defRPr b="0" spc="-97" sz="49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413954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Highly political</a:t>
            </a:r>
          </a:p>
          <a:p>
            <a:pPr defTabSz="2413954">
              <a:defRPr b="0" spc="-97" sz="49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413954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Propaganda</a:t>
            </a:r>
          </a:p>
        </p:txBody>
      </p:sp>
      <p:sp>
        <p:nvSpPr>
          <p:cNvPr id="321" name="Back"/>
          <p:cNvSpPr txBox="1"/>
          <p:nvPr/>
        </p:nvSpPr>
        <p:spPr>
          <a:xfrm>
            <a:off x="22453599" y="12369799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260526" y="110641"/>
            <a:ext cx="10164958" cy="13621042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Learning Intentions"/>
          <p:cNvSpPr txBox="1"/>
          <p:nvPr>
            <p:ph type="title"/>
          </p:nvPr>
        </p:nvSpPr>
        <p:spPr>
          <a:xfrm>
            <a:off x="2220180" y="2913024"/>
            <a:ext cx="9666604" cy="8016273"/>
          </a:xfrm>
          <a:prstGeom prst="rect">
            <a:avLst/>
          </a:prstGeom>
        </p:spPr>
        <p:txBody>
          <a:bodyPr/>
          <a:lstStyle/>
          <a:p>
            <a:pPr defTabSz="2389571">
              <a:defRPr b="0" spc="-200" sz="73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Unity Theatre London</a:t>
            </a:r>
            <a:endParaRPr spc="-146"/>
          </a:p>
          <a:p>
            <a:pPr defTabSz="2389571">
              <a:defRPr b="0" spc="-146" sz="73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 defTabSz="2389571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Social and political theatre</a:t>
            </a:r>
            <a:endParaRPr spc="-97"/>
          </a:p>
          <a:p>
            <a:pPr defTabSz="2389571">
              <a:defRPr b="0" spc="-97" sz="49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389571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Dramatic realism used to educate</a:t>
            </a:r>
            <a:endParaRPr spc="-97"/>
          </a:p>
          <a:p>
            <a:pPr defTabSz="2389571">
              <a:defRPr b="0" spc="-97" sz="49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389571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Working class life represented</a:t>
            </a:r>
            <a:endParaRPr spc="-97"/>
          </a:p>
          <a:p>
            <a:pPr defTabSz="2389571">
              <a:defRPr b="0" spc="-97" sz="49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389571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Highly political</a:t>
            </a:r>
            <a:endParaRPr spc="-97"/>
          </a:p>
          <a:p>
            <a:pPr defTabSz="2389571">
              <a:defRPr b="0" spc="-97" sz="4900">
                <a:latin typeface="Oxygen Italic"/>
                <a:ea typeface="Oxygen Italic"/>
                <a:cs typeface="Oxygen Italic"/>
                <a:sym typeface="Oxygen Italic"/>
              </a:defRPr>
            </a:pPr>
          </a:p>
          <a:p>
            <a:pPr defTabSz="2389571">
              <a:defRPr b="0" spc="-100" sz="4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The living newspaper</a:t>
            </a:r>
          </a:p>
        </p:txBody>
      </p:sp>
      <p:sp>
        <p:nvSpPr>
          <p:cNvPr id="325" name="Back"/>
          <p:cNvSpPr txBox="1"/>
          <p:nvPr/>
        </p:nvSpPr>
        <p:spPr>
          <a:xfrm>
            <a:off x="749459" y="12390018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4165" y="114300"/>
            <a:ext cx="888111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Learning Intentions"/>
          <p:cNvSpPr txBox="1"/>
          <p:nvPr>
            <p:ph type="title"/>
          </p:nvPr>
        </p:nvSpPr>
        <p:spPr>
          <a:xfrm>
            <a:off x="11382303" y="2662582"/>
            <a:ext cx="10639723" cy="8390837"/>
          </a:xfrm>
          <a:prstGeom prst="rect">
            <a:avLst/>
          </a:prstGeom>
        </p:spPr>
        <p:txBody>
          <a:bodyPr/>
          <a:lstStyle/>
          <a:p>
            <a:pPr>
              <a:defRPr b="0" spc="-200" sz="75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Theatre Workshop - </a:t>
            </a:r>
          </a:p>
          <a:p>
            <a:pPr>
              <a:defRPr b="0" spc="-200" sz="75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Oh What a Lovely War!</a:t>
            </a:r>
          </a:p>
          <a:p>
            <a:pPr>
              <a:defRPr b="0" spc="-150" sz="75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Joan Littlewood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Documentary theatre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Collaborative, experimental, 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politically engaged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AgitProp</a:t>
            </a:r>
          </a:p>
        </p:txBody>
      </p:sp>
      <p:sp>
        <p:nvSpPr>
          <p:cNvPr id="329" name="Back"/>
          <p:cNvSpPr txBox="1"/>
          <p:nvPr/>
        </p:nvSpPr>
        <p:spPr>
          <a:xfrm>
            <a:off x="22453599" y="12369799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132385" y="123341"/>
            <a:ext cx="10287003" cy="13716002"/>
          </a:xfrm>
          <a:prstGeom prst="rect">
            <a:avLst/>
          </a:prstGeom>
          <a:ln w="12700">
            <a:miter lim="400000"/>
          </a:ln>
        </p:spPr>
      </p:pic>
      <p:sp>
        <p:nvSpPr>
          <p:cNvPr id="332" name="Learning Intentions"/>
          <p:cNvSpPr txBox="1"/>
          <p:nvPr>
            <p:ph type="title"/>
          </p:nvPr>
        </p:nvSpPr>
        <p:spPr>
          <a:xfrm>
            <a:off x="2087054" y="2868520"/>
            <a:ext cx="9596243" cy="8225644"/>
          </a:xfrm>
          <a:prstGeom prst="rect">
            <a:avLst/>
          </a:prstGeom>
        </p:spPr>
        <p:txBody>
          <a:bodyPr/>
          <a:lstStyle/>
          <a:p>
            <a:pPr>
              <a:defRPr b="0" spc="-200" sz="75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Peter Cheeseman</a:t>
            </a:r>
          </a:p>
          <a:p>
            <a:pPr>
              <a:defRPr b="0" spc="-150" sz="75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Recorded testimony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Political campaigning on stage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Staging the lives of local people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Woven with songs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Working class theatre</a:t>
            </a:r>
          </a:p>
        </p:txBody>
      </p:sp>
      <p:sp>
        <p:nvSpPr>
          <p:cNvPr id="333" name="Back"/>
          <p:cNvSpPr txBox="1"/>
          <p:nvPr/>
        </p:nvSpPr>
        <p:spPr>
          <a:xfrm>
            <a:off x="749459" y="12390018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84304" y="158376"/>
            <a:ext cx="8482998" cy="13616371"/>
          </a:xfrm>
          <a:prstGeom prst="rect">
            <a:avLst/>
          </a:prstGeom>
          <a:ln w="12700">
            <a:miter lim="400000"/>
          </a:ln>
        </p:spPr>
      </p:pic>
      <p:sp>
        <p:nvSpPr>
          <p:cNvPr id="336" name="Learning Intentions"/>
          <p:cNvSpPr txBox="1"/>
          <p:nvPr>
            <p:ph type="title"/>
          </p:nvPr>
        </p:nvSpPr>
        <p:spPr>
          <a:xfrm>
            <a:off x="11010493" y="2656482"/>
            <a:ext cx="10470444" cy="8811229"/>
          </a:xfrm>
          <a:prstGeom prst="rect">
            <a:avLst/>
          </a:prstGeom>
        </p:spPr>
        <p:txBody>
          <a:bodyPr/>
          <a:lstStyle/>
          <a:p>
            <a:pPr>
              <a:defRPr b="0" spc="-200" sz="75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Anna Deavere Smith</a:t>
            </a:r>
          </a:p>
          <a:p>
            <a:pPr>
              <a:defRPr b="0" spc="-150" sz="75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Recorded testimony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Multiple viewpoints through one performer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Recreated idiosyncratic speech 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patterns of interviewees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Social commentary on racial tension 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and inequality</a:t>
            </a:r>
          </a:p>
        </p:txBody>
      </p:sp>
      <p:sp>
        <p:nvSpPr>
          <p:cNvPr id="337" name="Back"/>
          <p:cNvSpPr txBox="1"/>
          <p:nvPr/>
        </p:nvSpPr>
        <p:spPr>
          <a:xfrm>
            <a:off x="22448014" y="12373957"/>
            <a:ext cx="1117140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TIE-icon-Red.png" descr="TIE-icon-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674972" y="11998179"/>
            <a:ext cx="1340978" cy="1340978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Learning Intentions:…"/>
          <p:cNvSpPr txBox="1"/>
          <p:nvPr/>
        </p:nvSpPr>
        <p:spPr>
          <a:xfrm>
            <a:off x="2159000" y="1601560"/>
            <a:ext cx="20036926" cy="10512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817244">
              <a:lnSpc>
                <a:spcPct val="120000"/>
              </a:lnSpc>
              <a:spcBef>
                <a:spcPts val="0"/>
              </a:spcBef>
              <a:defRPr sz="693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Learning Intentions: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learning about the concept of verbatim theatre.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am developing an understanding of how to accurately represent someone’s actions and emotions.</a:t>
            </a:r>
          </a:p>
          <a:p>
            <a:pPr defTabSz="817244">
              <a:lnSpc>
                <a:spcPct val="120000"/>
              </a:lnSpc>
              <a:spcBef>
                <a:spcPts val="0"/>
              </a:spcBef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817244">
              <a:lnSpc>
                <a:spcPct val="120000"/>
              </a:lnSpc>
              <a:spcBef>
                <a:spcPts val="0"/>
              </a:spcBef>
              <a:defRPr sz="693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Success Criteria: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define what is meant by verbatim theatre.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give examples of elements that would be included in verbatim theatre productions.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state a reason directors choose to work with verbatim theatre.</a:t>
            </a:r>
          </a:p>
          <a:p>
            <a:pPr marL="446672" indent="-446672" defTabSz="817244">
              <a:lnSpc>
                <a:spcPct val="120000"/>
              </a:lnSpc>
              <a:spcBef>
                <a:spcPts val="0"/>
              </a:spcBef>
              <a:buSzPct val="100000"/>
              <a:buChar char="•"/>
              <a:defRPr sz="4455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 can show people’s actions and emotions through replication in a basic way.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835799" y="120970"/>
            <a:ext cx="13544946" cy="13585990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Learning Intentions"/>
          <p:cNvSpPr txBox="1"/>
          <p:nvPr>
            <p:ph type="title"/>
          </p:nvPr>
        </p:nvSpPr>
        <p:spPr>
          <a:xfrm>
            <a:off x="1012936" y="3552692"/>
            <a:ext cx="8739080" cy="6722545"/>
          </a:xfrm>
          <a:prstGeom prst="rect">
            <a:avLst/>
          </a:prstGeom>
        </p:spPr>
        <p:txBody>
          <a:bodyPr/>
          <a:lstStyle/>
          <a:p>
            <a:pPr defTabSz="2194505">
              <a:defRPr b="0" spc="-200" sz="67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Tectonic Theatre</a:t>
            </a:r>
            <a:endParaRPr spc="-135"/>
          </a:p>
          <a:p>
            <a:pPr defTabSz="2194505">
              <a:defRPr b="0" spc="-135" sz="67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 defTabSz="2194505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Moisés Kaufman</a:t>
            </a:r>
          </a:p>
          <a:p>
            <a:pPr defTabSz="2194505">
              <a:defRPr b="0" spc="-90" sz="45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194505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Multiple Interviewees compiled </a:t>
            </a:r>
          </a:p>
          <a:p>
            <a:pPr defTabSz="2194505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into multiple perspective artwork</a:t>
            </a:r>
          </a:p>
          <a:p>
            <a:pPr defTabSz="2194505">
              <a:defRPr b="0" spc="-90" sz="45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194505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Landmark in verbatim form </a:t>
            </a:r>
          </a:p>
        </p:txBody>
      </p:sp>
      <p:sp>
        <p:nvSpPr>
          <p:cNvPr id="341" name="Back"/>
          <p:cNvSpPr txBox="1"/>
          <p:nvPr/>
        </p:nvSpPr>
        <p:spPr>
          <a:xfrm>
            <a:off x="749459" y="12390018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8253" y="113852"/>
            <a:ext cx="8468246" cy="13716173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Learning Intentions"/>
          <p:cNvSpPr txBox="1"/>
          <p:nvPr>
            <p:ph type="title"/>
          </p:nvPr>
        </p:nvSpPr>
        <p:spPr>
          <a:xfrm>
            <a:off x="11464927" y="3005209"/>
            <a:ext cx="9343975" cy="7933288"/>
          </a:xfrm>
          <a:prstGeom prst="rect">
            <a:avLst/>
          </a:prstGeom>
        </p:spPr>
        <p:txBody>
          <a:bodyPr/>
          <a:lstStyle/>
          <a:p>
            <a:pPr defTabSz="2218888">
              <a:defRPr b="0" spc="-200" sz="68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Tricycle Theatre</a:t>
            </a:r>
          </a:p>
          <a:p>
            <a:pPr defTabSz="2218888">
              <a:defRPr b="0" spc="-136" sz="68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 defTabSz="2218888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Nicolas Kent</a:t>
            </a:r>
            <a:endParaRPr spc="-91"/>
          </a:p>
          <a:p>
            <a:pPr defTabSz="2218888">
              <a:defRPr b="0" spc="-91" sz="45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18888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Tribunal plays</a:t>
            </a:r>
            <a:endParaRPr spc="-91"/>
          </a:p>
          <a:p>
            <a:pPr defTabSz="2218888">
              <a:defRPr b="0" spc="-91" sz="45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18888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Collaboration with Journalist</a:t>
            </a:r>
            <a:endParaRPr spc="-91"/>
          </a:p>
          <a:p>
            <a:pPr defTabSz="2218888">
              <a:defRPr b="0" spc="-91" sz="45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18888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Highlighting high profile court cases </a:t>
            </a:r>
            <a:endParaRPr spc="-91"/>
          </a:p>
          <a:p>
            <a:pPr defTabSz="2218888">
              <a:defRPr b="0" spc="-100" sz="45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and public enquiries</a:t>
            </a:r>
          </a:p>
        </p:txBody>
      </p:sp>
      <p:sp>
        <p:nvSpPr>
          <p:cNvPr id="345" name="Back"/>
          <p:cNvSpPr txBox="1"/>
          <p:nvPr/>
        </p:nvSpPr>
        <p:spPr>
          <a:xfrm>
            <a:off x="22448014" y="12373957"/>
            <a:ext cx="1117140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451486" y="110641"/>
            <a:ext cx="8929046" cy="13716002"/>
          </a:xfrm>
          <a:prstGeom prst="rect">
            <a:avLst/>
          </a:prstGeom>
          <a:ln w="12700">
            <a:miter lim="400000"/>
          </a:ln>
        </p:spPr>
      </p:pic>
      <p:sp>
        <p:nvSpPr>
          <p:cNvPr id="348" name="Learning Intentions"/>
          <p:cNvSpPr txBox="1"/>
          <p:nvPr>
            <p:ph type="title"/>
          </p:nvPr>
        </p:nvSpPr>
        <p:spPr>
          <a:xfrm>
            <a:off x="2169678" y="2975654"/>
            <a:ext cx="10273018" cy="7985974"/>
          </a:xfrm>
          <a:prstGeom prst="rect">
            <a:avLst/>
          </a:prstGeom>
        </p:spPr>
        <p:txBody>
          <a:bodyPr/>
          <a:lstStyle/>
          <a:p>
            <a:pPr>
              <a:defRPr b="0" spc="-200" sz="75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Robin Soans</a:t>
            </a:r>
          </a:p>
          <a:p>
            <a:pPr>
              <a:defRPr b="0" spc="-150" sz="75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Uses verbatim interview material combined with fictionalised reconstructions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Political subject matter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Searching for a balanced view of a subject by counterpointing different experiences</a:t>
            </a:r>
          </a:p>
        </p:txBody>
      </p:sp>
      <p:sp>
        <p:nvSpPr>
          <p:cNvPr id="349" name="Back"/>
          <p:cNvSpPr txBox="1"/>
          <p:nvPr/>
        </p:nvSpPr>
        <p:spPr>
          <a:xfrm>
            <a:off x="749459" y="12390018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8253" y="113852"/>
            <a:ext cx="8581932" cy="13599060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Learning Intentions"/>
          <p:cNvSpPr txBox="1"/>
          <p:nvPr>
            <p:ph type="title"/>
          </p:nvPr>
        </p:nvSpPr>
        <p:spPr>
          <a:xfrm>
            <a:off x="10514747" y="2605423"/>
            <a:ext cx="11704996" cy="8615919"/>
          </a:xfrm>
          <a:prstGeom prst="rect">
            <a:avLst/>
          </a:prstGeom>
        </p:spPr>
        <p:txBody>
          <a:bodyPr/>
          <a:lstStyle/>
          <a:p>
            <a:pPr>
              <a:defRPr b="0" spc="-200" sz="75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David Hare</a:t>
            </a:r>
          </a:p>
          <a:p>
            <a:pPr>
              <a:defRPr b="0" spc="-150" sz="75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Uses verbatim interview material combined with fictionalised reconstructions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Political subject matter and metaphor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Investigating the way the state is run through theatre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Meticulous research</a:t>
            </a:r>
          </a:p>
        </p:txBody>
      </p:sp>
      <p:sp>
        <p:nvSpPr>
          <p:cNvPr id="353" name="Back"/>
          <p:cNvSpPr txBox="1"/>
          <p:nvPr/>
        </p:nvSpPr>
        <p:spPr>
          <a:xfrm>
            <a:off x="22448014" y="12373957"/>
            <a:ext cx="1117140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556522" y="120202"/>
            <a:ext cx="9843085" cy="13716004"/>
          </a:xfrm>
          <a:prstGeom prst="rect">
            <a:avLst/>
          </a:prstGeom>
          <a:ln w="12700">
            <a:miter lim="400000"/>
          </a:ln>
        </p:spPr>
      </p:pic>
      <p:sp>
        <p:nvSpPr>
          <p:cNvPr id="356" name="Learning Intentions"/>
          <p:cNvSpPr txBox="1"/>
          <p:nvPr>
            <p:ph type="title"/>
          </p:nvPr>
        </p:nvSpPr>
        <p:spPr>
          <a:xfrm>
            <a:off x="2128365" y="2968256"/>
            <a:ext cx="9843084" cy="8019896"/>
          </a:xfrm>
          <a:prstGeom prst="rect">
            <a:avLst/>
          </a:prstGeom>
        </p:spPr>
        <p:txBody>
          <a:bodyPr/>
          <a:lstStyle/>
          <a:p>
            <a:pPr>
              <a:defRPr b="0" spc="-200" sz="75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Alecky Blythe</a:t>
            </a:r>
          </a:p>
          <a:p>
            <a:pPr>
              <a:defRPr b="0" spc="-150" sz="75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Recorded delivery methodology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Reconstructed scenes using knowledge from interviews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Musical score composed from patterns and rhythms of speakers</a:t>
            </a: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>
              <a:defRPr b="0" spc="-100" sz="5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Highly political</a:t>
            </a:r>
          </a:p>
        </p:txBody>
      </p:sp>
      <p:sp>
        <p:nvSpPr>
          <p:cNvPr id="357" name="Back"/>
          <p:cNvSpPr txBox="1"/>
          <p:nvPr/>
        </p:nvSpPr>
        <p:spPr>
          <a:xfrm>
            <a:off x="749459" y="12390018"/>
            <a:ext cx="1117141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78177" y="117064"/>
            <a:ext cx="13716002" cy="13716004"/>
          </a:xfrm>
          <a:prstGeom prst="rect">
            <a:avLst/>
          </a:prstGeom>
          <a:ln w="12700">
            <a:miter lim="400000"/>
          </a:ln>
        </p:spPr>
      </p:pic>
      <p:sp>
        <p:nvSpPr>
          <p:cNvPr id="360" name="Learning Intentions"/>
          <p:cNvSpPr txBox="1"/>
          <p:nvPr>
            <p:ph type="title"/>
          </p:nvPr>
        </p:nvSpPr>
        <p:spPr>
          <a:xfrm>
            <a:off x="14728594" y="2402424"/>
            <a:ext cx="8428605" cy="9145284"/>
          </a:xfrm>
          <a:prstGeom prst="rect">
            <a:avLst/>
          </a:prstGeom>
        </p:spPr>
        <p:txBody>
          <a:bodyPr/>
          <a:lstStyle/>
          <a:p>
            <a:pPr defTabSz="2243271">
              <a:defRPr b="0" spc="-200" sz="6900">
                <a:latin typeface="Oxygen Bold"/>
                <a:ea typeface="Oxygen Bold"/>
                <a:cs typeface="Oxygen Bold"/>
                <a:sym typeface="Oxygen Bold"/>
              </a:defRPr>
            </a:pPr>
            <a:r>
              <a:t>Gregory Burke</a:t>
            </a:r>
          </a:p>
          <a:p>
            <a:pPr defTabSz="2243271">
              <a:defRPr b="0" spc="-138" sz="6900">
                <a:latin typeface="Oxygen Bold"/>
                <a:ea typeface="Oxygen Bold"/>
                <a:cs typeface="Oxygen Bold"/>
                <a:sym typeface="Oxygen Bold"/>
              </a:defRPr>
            </a:pPr>
          </a:p>
          <a:p>
            <a:pPr defTabSz="2243271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Interviews with former soldiers</a:t>
            </a:r>
            <a:endParaRPr spc="-91"/>
          </a:p>
          <a:p>
            <a:pPr defTabSz="2243271">
              <a:defRPr b="0" spc="-91" sz="46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43271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Verbatim text</a:t>
            </a:r>
            <a:endParaRPr spc="-91"/>
          </a:p>
          <a:p>
            <a:pPr defTabSz="2243271">
              <a:defRPr b="0" spc="-91" sz="46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43271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Traditional music</a:t>
            </a:r>
            <a:endParaRPr spc="-91"/>
          </a:p>
          <a:p>
            <a:pPr defTabSz="2243271">
              <a:defRPr b="0" spc="-91" sz="46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43271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Physical Theatre</a:t>
            </a:r>
            <a:endParaRPr spc="-91"/>
          </a:p>
          <a:p>
            <a:pPr defTabSz="2243271">
              <a:defRPr b="0" spc="-91" sz="46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2243271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Political discourse and social </a:t>
            </a:r>
            <a:endParaRPr spc="-91"/>
          </a:p>
          <a:p>
            <a:pPr defTabSz="2243271">
              <a:defRPr b="0" spc="-100" sz="46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commentary</a:t>
            </a:r>
          </a:p>
        </p:txBody>
      </p:sp>
      <p:sp>
        <p:nvSpPr>
          <p:cNvPr id="361" name="Back"/>
          <p:cNvSpPr txBox="1"/>
          <p:nvPr/>
        </p:nvSpPr>
        <p:spPr>
          <a:xfrm>
            <a:off x="22448014" y="12373957"/>
            <a:ext cx="1117140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pc="-72" sz="3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Oxygen Bold"/>
                <a:ea typeface="Oxygen Bold"/>
                <a:cs typeface="Oxygen Bold"/>
                <a:sym typeface="Oxygen Bold"/>
                <a:hlinkClick r:id="rId4" invalidUrl="" action="ppaction://hlinksldjump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ppaction://hlinksldjump" tgtFrame="" tooltip="" history="1" highlightClick="0" endSnd="0"/>
              </a:rPr>
              <a:t>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Biography"/>
          <p:cNvSpPr txBox="1"/>
          <p:nvPr>
            <p:ph type="title"/>
          </p:nvPr>
        </p:nvSpPr>
        <p:spPr>
          <a:xfrm>
            <a:off x="966685" y="2377120"/>
            <a:ext cx="19344868" cy="4147573"/>
          </a:xfrm>
          <a:prstGeom prst="rect">
            <a:avLst/>
          </a:prstGeom>
        </p:spPr>
        <p:txBody>
          <a:bodyPr/>
          <a:lstStyle>
            <a:lvl1pPr>
              <a:defRPr b="0" spc="-300" sz="120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What is Verbatim Theatre?</a:t>
            </a:r>
          </a:p>
        </p:txBody>
      </p:sp>
      <p:sp>
        <p:nvSpPr>
          <p:cNvPr id="189" name="The life and major works of David Hockney"/>
          <p:cNvSpPr txBox="1"/>
          <p:nvPr>
            <p:ph type="body" sz="half" idx="1"/>
          </p:nvPr>
        </p:nvSpPr>
        <p:spPr>
          <a:xfrm>
            <a:off x="1088531" y="7566090"/>
            <a:ext cx="18748669" cy="4147571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 b="0" sz="4000">
                <a:latin typeface="Oxygen Regular"/>
                <a:ea typeface="Oxygen Regular"/>
                <a:cs typeface="Oxygen Regular"/>
                <a:sym typeface="Oxygen Regular"/>
              </a:defRPr>
            </a:lvl1pPr>
          </a:lstStyle>
          <a:p>
            <a:pPr/>
            <a:r>
              <a:t>In this section, we will explore the definition and origins of verbatim theatre.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Education"/>
          <p:cNvSpPr txBox="1"/>
          <p:nvPr/>
        </p:nvSpPr>
        <p:spPr>
          <a:xfrm>
            <a:off x="1275743" y="267552"/>
            <a:ext cx="11865642" cy="98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Verbatim Theatre: Definition</a:t>
            </a:r>
          </a:p>
        </p:txBody>
      </p:sp>
      <p:sp>
        <p:nvSpPr>
          <p:cNvPr id="192" name="The life and major works of David Hockney"/>
          <p:cNvSpPr txBox="1"/>
          <p:nvPr/>
        </p:nvSpPr>
        <p:spPr>
          <a:xfrm>
            <a:off x="9330986" y="4594497"/>
            <a:ext cx="13020333" cy="4527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lvl="1" defTabSz="808990">
              <a:lnSpc>
                <a:spcPct val="120000"/>
              </a:lnSpc>
              <a:spcBef>
                <a:spcPts val="0"/>
              </a:spcBef>
              <a:defRPr sz="3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“Verbatim theatre is a play constructed with words that were actually spoken by real people, rather than created via the imagination of a playwright or devised by theatre makers.”   </a:t>
            </a:r>
          </a:p>
          <a:p>
            <a:pPr lvl="1" defTabSz="808990">
              <a:lnSpc>
                <a:spcPct val="120000"/>
              </a:lnSpc>
              <a:spcBef>
                <a:spcPts val="0"/>
              </a:spcBef>
              <a:defRPr sz="39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448055">
              <a:lnSpc>
                <a:spcPct val="100000"/>
              </a:lnSpc>
              <a:spcBef>
                <a:spcPts val="0"/>
              </a:spcBef>
              <a:defRPr sz="39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Belfield, 2018</a:t>
            </a:r>
          </a:p>
        </p:txBody>
      </p:sp>
      <p:pic>
        <p:nvPicPr>
          <p:cNvPr id="193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rcRect l="6599" t="4695" r="31643" b="0"/>
          <a:stretch>
            <a:fillRect/>
          </a:stretch>
        </p:blipFill>
        <p:spPr>
          <a:xfrm>
            <a:off x="-4094164" y="1444881"/>
            <a:ext cx="11998002" cy="123435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TIE-icon-Red.png" descr="TIE-icon-Red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674972" y="11998179"/>
            <a:ext cx="1340978" cy="13409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Education"/>
          <p:cNvSpPr txBox="1"/>
          <p:nvPr/>
        </p:nvSpPr>
        <p:spPr>
          <a:xfrm>
            <a:off x="1275743" y="267552"/>
            <a:ext cx="11865642" cy="98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Verbatim Theatre: Definition</a:t>
            </a:r>
          </a:p>
        </p:txBody>
      </p:sp>
      <p:sp>
        <p:nvSpPr>
          <p:cNvPr id="197" name="Verbatim theatre is a type of documentary theatre because it requires us to record and document people’s words and actions accurately.…"/>
          <p:cNvSpPr txBox="1"/>
          <p:nvPr/>
        </p:nvSpPr>
        <p:spPr>
          <a:xfrm>
            <a:off x="2447775" y="3441698"/>
            <a:ext cx="19488452" cy="683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Verbatim theatre is a type of documentary theatre because it requires us to record and document people’s words and actions accurately.</a:t>
            </a:r>
          </a:p>
          <a:p>
            <a:pPr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Verbatim theatre is intrinsically political as the topics explored usually concern injustices within society or aspects of life that the playwright believes require social comment.</a:t>
            </a:r>
          </a:p>
          <a:p>
            <a:pPr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</a:p>
          <a:p>
            <a:pPr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pPr>
            <a:r>
              <a:t>Verbatim theatre helps us to understand the world around us, makes us question the events displayed to us, and challenges our thinking.</a:t>
            </a:r>
          </a:p>
        </p:txBody>
      </p:sp>
      <p:pic>
        <p:nvPicPr>
          <p:cNvPr id="198" name="TIE-icon-Red.png" descr="TIE-icon-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674972" y="11998179"/>
            <a:ext cx="1340978" cy="13409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TIE-icon-Red.png" descr="TIE-icon-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187146" y="11510354"/>
            <a:ext cx="1828804" cy="1828802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Education"/>
          <p:cNvSpPr txBox="1"/>
          <p:nvPr/>
        </p:nvSpPr>
        <p:spPr>
          <a:xfrm>
            <a:off x="1275743" y="267552"/>
            <a:ext cx="11865642" cy="98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Verbatim Theatre: Starting Observations </a:t>
            </a:r>
          </a:p>
        </p:txBody>
      </p:sp>
      <p:pic>
        <p:nvPicPr>
          <p:cNvPr id="202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0817" y="1440966"/>
            <a:ext cx="24568448" cy="122944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Education"/>
          <p:cNvSpPr txBox="1"/>
          <p:nvPr/>
        </p:nvSpPr>
        <p:spPr>
          <a:xfrm>
            <a:off x="1275743" y="267552"/>
            <a:ext cx="11865642" cy="98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Verbatim Theatre: Learn from the Experts</a:t>
            </a:r>
          </a:p>
        </p:txBody>
      </p:sp>
      <p:sp>
        <p:nvSpPr>
          <p:cNvPr id="205" name="On the next slide you’ll see a video which features verbatim theatre practitioners explaining how they work. Watch the video and take notes."/>
          <p:cNvSpPr txBox="1"/>
          <p:nvPr/>
        </p:nvSpPr>
        <p:spPr>
          <a:xfrm>
            <a:off x="1269998" y="2412999"/>
            <a:ext cx="21015632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lvl1pPr>
          </a:lstStyle>
          <a:p>
            <a:pPr/>
            <a:r>
              <a:t>On the next slide you’ll see a video which features verbatim theatre practitioners explaining how they work. Watch the video and take notes.</a:t>
            </a:r>
          </a:p>
        </p:txBody>
      </p:sp>
      <p:grpSp>
        <p:nvGrpSpPr>
          <p:cNvPr id="210" name="Group"/>
          <p:cNvGrpSpPr/>
          <p:nvPr/>
        </p:nvGrpSpPr>
        <p:grpSpPr>
          <a:xfrm>
            <a:off x="-3535135" y="4189633"/>
            <a:ext cx="27916852" cy="8051802"/>
            <a:chOff x="-1" y="0"/>
            <a:chExt cx="27916850" cy="8051801"/>
          </a:xfrm>
        </p:grpSpPr>
        <p:pic>
          <p:nvPicPr>
            <p:cNvPr id="206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0"/>
              <a:ext cx="12899528" cy="80518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7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104330" y="0"/>
              <a:ext cx="13688067" cy="80518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8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9119636" y="1610"/>
              <a:ext cx="6824339" cy="80485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9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22039031" y="0"/>
              <a:ext cx="5877819" cy="80518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An Introduction to Verbatim Theatre | National Theatre" descr="An Introduction to Verbatim Theatre | National Theatre"/>
          <p:cNvPicPr>
            <a:picLocks noChangeAspect="0"/>
          </p:cNvPicPr>
          <p:nvPr>
            <a:videoFile xmlns:mc="http://schemas.openxmlformats.org/markup-compatibility/2006" r:link="rId3" mc:Ignorable="aiw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47784" y="-26880"/>
            <a:ext cx="24479571" cy="1376976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12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21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Education"/>
          <p:cNvSpPr txBox="1"/>
          <p:nvPr/>
        </p:nvSpPr>
        <p:spPr>
          <a:xfrm>
            <a:off x="1275743" y="267552"/>
            <a:ext cx="11865642" cy="98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500">
                <a:latin typeface="Oxygen Bold"/>
                <a:ea typeface="Oxygen Bold"/>
                <a:cs typeface="Oxygen Bold"/>
                <a:sym typeface="Oxygen Bold"/>
              </a:defRPr>
            </a:lvl1pPr>
          </a:lstStyle>
          <a:p>
            <a:pPr/>
            <a:r>
              <a:t>Verbatim Theatre: Introduction Video</a:t>
            </a:r>
          </a:p>
        </p:txBody>
      </p:sp>
      <p:sp>
        <p:nvSpPr>
          <p:cNvPr id="215" name="Discuss your notes. Is there anything from your discussions you would like to add to the word cloud below?"/>
          <p:cNvSpPr txBox="1"/>
          <p:nvPr/>
        </p:nvSpPr>
        <p:spPr>
          <a:xfrm>
            <a:off x="1269998" y="2984500"/>
            <a:ext cx="21002332" cy="226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spcBef>
                <a:spcPts val="0"/>
              </a:spcBef>
              <a:defRPr sz="4000">
                <a:latin typeface="Oxygen Regular"/>
                <a:ea typeface="Oxygen Regular"/>
                <a:cs typeface="Oxygen Regular"/>
                <a:sym typeface="Oxygen Regular"/>
              </a:defRPr>
            </a:lvl1pPr>
          </a:lstStyle>
          <a:p>
            <a:pPr/>
            <a:r>
              <a:t>Discuss your notes. Is there anything from your discussions you would like to add to the word cloud below?</a:t>
            </a:r>
          </a:p>
        </p:txBody>
      </p:sp>
      <p:pic>
        <p:nvPicPr>
          <p:cNvPr id="216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73500" y="3784600"/>
            <a:ext cx="16637000" cy="8432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TIE-icon-Red.png" descr="TIE-icon-Red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674972" y="11998179"/>
            <a:ext cx="1340978" cy="13409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